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57" r:id="rId5"/>
    <p:sldId id="259" r:id="rId6"/>
    <p:sldId id="260" r:id="rId7"/>
    <p:sldId id="261" r:id="rId8"/>
    <p:sldId id="262" r:id="rId9"/>
    <p:sldId id="273" r:id="rId10"/>
    <p:sldId id="263" r:id="rId11"/>
    <p:sldId id="264" r:id="rId12"/>
    <p:sldId id="271" r:id="rId13"/>
    <p:sldId id="265" r:id="rId14"/>
    <p:sldId id="266" r:id="rId15"/>
    <p:sldId id="267" r:id="rId16"/>
    <p:sldId id="268" r:id="rId17"/>
    <p:sldId id="269" r:id="rId18"/>
    <p:sldId id="270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slide" Target="../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BE18CE-CD6B-4136-A5C0-F534AFC657D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CC2BAF-5FAD-4738-AA35-D47487D90B6A}">
      <dgm:prSet phldrT="[Текст]" phldr="1"/>
      <dgm:spPr/>
      <dgm:t>
        <a:bodyPr/>
        <a:lstStyle/>
        <a:p>
          <a:endParaRPr lang="ru-RU"/>
        </a:p>
      </dgm:t>
    </dgm:pt>
    <dgm:pt modelId="{5B81E636-4009-4CBA-A7F4-E05F7A117246}" type="parTrans" cxnId="{C5EABC8A-20B8-4D7E-8CA1-A2C559057CC3}">
      <dgm:prSet/>
      <dgm:spPr/>
      <dgm:t>
        <a:bodyPr/>
        <a:lstStyle/>
        <a:p>
          <a:endParaRPr lang="ru-RU"/>
        </a:p>
      </dgm:t>
    </dgm:pt>
    <dgm:pt modelId="{FEB695F4-7F59-4344-9846-A590786B8415}" type="sibTrans" cxnId="{C5EABC8A-20B8-4D7E-8CA1-A2C559057CC3}">
      <dgm:prSet/>
      <dgm:spPr/>
      <dgm:t>
        <a:bodyPr/>
        <a:lstStyle/>
        <a:p>
          <a:endParaRPr lang="ru-RU"/>
        </a:p>
      </dgm:t>
    </dgm:pt>
    <dgm:pt modelId="{8D3636F2-AFBA-4F87-91F2-40E3D71AD8AE}">
      <dgm:prSet phldrT="[Текст]"/>
      <dgm:spPr/>
      <dgm:t>
        <a:bodyPr/>
        <a:lstStyle/>
        <a:p>
          <a:r>
            <a:rPr lang="ru-RU" dirty="0" smtClean="0"/>
            <a:t>Подготовительный</a:t>
          </a:r>
          <a:endParaRPr lang="ru-RU" dirty="0"/>
        </a:p>
      </dgm:t>
    </dgm:pt>
    <dgm:pt modelId="{2E7F21EB-C00E-441E-B621-0BF3E842BFAC}" type="parTrans" cxnId="{4C34FC63-9F13-4E72-987D-0170E2FE3064}">
      <dgm:prSet/>
      <dgm:spPr/>
      <dgm:t>
        <a:bodyPr/>
        <a:lstStyle/>
        <a:p>
          <a:endParaRPr lang="ru-RU"/>
        </a:p>
      </dgm:t>
    </dgm:pt>
    <dgm:pt modelId="{DD8778B3-4016-40AB-B0DB-ABBA974AA035}" type="sibTrans" cxnId="{4C34FC63-9F13-4E72-987D-0170E2FE3064}">
      <dgm:prSet/>
      <dgm:spPr/>
      <dgm:t>
        <a:bodyPr/>
        <a:lstStyle/>
        <a:p>
          <a:endParaRPr lang="ru-RU"/>
        </a:p>
      </dgm:t>
    </dgm:pt>
    <dgm:pt modelId="{6FB99FD2-FBC4-4929-9E6F-558F163FE685}">
      <dgm:prSet phldrT="[Текст]" phldr="1"/>
      <dgm:spPr/>
      <dgm:t>
        <a:bodyPr/>
        <a:lstStyle/>
        <a:p>
          <a:endParaRPr lang="ru-RU"/>
        </a:p>
      </dgm:t>
    </dgm:pt>
    <dgm:pt modelId="{F311FF92-9DA7-46C3-B7F5-B8E1614B3DF3}" type="parTrans" cxnId="{CA014F71-8B37-4E73-9415-0C815ED4B7D3}">
      <dgm:prSet/>
      <dgm:spPr/>
      <dgm:t>
        <a:bodyPr/>
        <a:lstStyle/>
        <a:p>
          <a:endParaRPr lang="ru-RU"/>
        </a:p>
      </dgm:t>
    </dgm:pt>
    <dgm:pt modelId="{EDF58EDC-656F-42EB-8B0C-78A7B3146D84}" type="sibTrans" cxnId="{CA014F71-8B37-4E73-9415-0C815ED4B7D3}">
      <dgm:prSet/>
      <dgm:spPr/>
      <dgm:t>
        <a:bodyPr/>
        <a:lstStyle/>
        <a:p>
          <a:endParaRPr lang="ru-RU"/>
        </a:p>
      </dgm:t>
    </dgm:pt>
    <dgm:pt modelId="{A9614270-7116-458F-98FA-49795480AAAE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Основной</a:t>
          </a:r>
          <a:endParaRPr lang="ru-RU" dirty="0"/>
        </a:p>
      </dgm:t>
    </dgm:pt>
    <dgm:pt modelId="{DCBF0C9A-0965-4DC3-BD7F-6825C8BC0A7E}" type="parTrans" cxnId="{B6766377-41BF-43D2-850F-F17FC5B9DF96}">
      <dgm:prSet/>
      <dgm:spPr/>
      <dgm:t>
        <a:bodyPr/>
        <a:lstStyle/>
        <a:p>
          <a:endParaRPr lang="ru-RU"/>
        </a:p>
      </dgm:t>
    </dgm:pt>
    <dgm:pt modelId="{426F14E1-D87E-42C5-AC61-12714143CFB8}" type="sibTrans" cxnId="{B6766377-41BF-43D2-850F-F17FC5B9DF96}">
      <dgm:prSet/>
      <dgm:spPr/>
      <dgm:t>
        <a:bodyPr/>
        <a:lstStyle/>
        <a:p>
          <a:endParaRPr lang="ru-RU"/>
        </a:p>
      </dgm:t>
    </dgm:pt>
    <dgm:pt modelId="{3EA957F1-CA2D-4CF5-8910-E35915DE21EE}">
      <dgm:prSet phldrT="[Текст]" phldr="1"/>
      <dgm:spPr/>
      <dgm:t>
        <a:bodyPr/>
        <a:lstStyle/>
        <a:p>
          <a:endParaRPr lang="ru-RU"/>
        </a:p>
      </dgm:t>
    </dgm:pt>
    <dgm:pt modelId="{81F9035E-A2F1-48E3-95B4-EDF4905FB425}" type="parTrans" cxnId="{CCA4E64A-AD28-4230-8C0B-66A6A4493D2D}">
      <dgm:prSet/>
      <dgm:spPr/>
      <dgm:t>
        <a:bodyPr/>
        <a:lstStyle/>
        <a:p>
          <a:endParaRPr lang="ru-RU"/>
        </a:p>
      </dgm:t>
    </dgm:pt>
    <dgm:pt modelId="{A468BD40-5A7B-48FF-91A7-1B25F0ABB696}" type="sibTrans" cxnId="{CCA4E64A-AD28-4230-8C0B-66A6A4493D2D}">
      <dgm:prSet/>
      <dgm:spPr/>
      <dgm:t>
        <a:bodyPr/>
        <a:lstStyle/>
        <a:p>
          <a:endParaRPr lang="ru-RU"/>
        </a:p>
      </dgm:t>
    </dgm:pt>
    <dgm:pt modelId="{F80E44EC-A273-4BAC-80D3-1945BD05D7F6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2" action="ppaction://hlinksldjump"/>
            </a:rPr>
            <a:t>Заключительный</a:t>
          </a:r>
          <a:endParaRPr lang="ru-RU" dirty="0"/>
        </a:p>
      </dgm:t>
    </dgm:pt>
    <dgm:pt modelId="{10FF37BA-035F-4344-AE88-5607E128F66F}" type="parTrans" cxnId="{10C8716F-A8D7-4813-836D-C615C3654214}">
      <dgm:prSet/>
      <dgm:spPr/>
      <dgm:t>
        <a:bodyPr/>
        <a:lstStyle/>
        <a:p>
          <a:endParaRPr lang="ru-RU"/>
        </a:p>
      </dgm:t>
    </dgm:pt>
    <dgm:pt modelId="{C7C52DE9-D3F0-4714-8442-17B6B7C4173E}" type="sibTrans" cxnId="{10C8716F-A8D7-4813-836D-C615C3654214}">
      <dgm:prSet/>
      <dgm:spPr/>
      <dgm:t>
        <a:bodyPr/>
        <a:lstStyle/>
        <a:p>
          <a:endParaRPr lang="ru-RU"/>
        </a:p>
      </dgm:t>
    </dgm:pt>
    <dgm:pt modelId="{BE4DD575-8DF7-4FB5-B146-CA7A136C9D25}" type="pres">
      <dgm:prSet presAssocID="{82BE18CE-CD6B-4136-A5C0-F534AFC657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8E9211-6656-4741-B3C0-A3B75768AB41}" type="pres">
      <dgm:prSet presAssocID="{BCCC2BAF-5FAD-4738-AA35-D47487D90B6A}" presName="composite" presStyleCnt="0"/>
      <dgm:spPr/>
    </dgm:pt>
    <dgm:pt modelId="{D0A01A59-83F5-4D6F-B1E3-ED5D7EE5656B}" type="pres">
      <dgm:prSet presAssocID="{BCCC2BAF-5FAD-4738-AA35-D47487D90B6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0A878-E4A1-4019-AA94-11C46A9C58A6}" type="pres">
      <dgm:prSet presAssocID="{BCCC2BAF-5FAD-4738-AA35-D47487D90B6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AA04B-1625-40B2-8685-26C9BAF686D8}" type="pres">
      <dgm:prSet presAssocID="{FEB695F4-7F59-4344-9846-A590786B8415}" presName="sp" presStyleCnt="0"/>
      <dgm:spPr/>
    </dgm:pt>
    <dgm:pt modelId="{2F78040B-FE7B-4865-B5DD-C252D0C75FEE}" type="pres">
      <dgm:prSet presAssocID="{6FB99FD2-FBC4-4929-9E6F-558F163FE685}" presName="composite" presStyleCnt="0"/>
      <dgm:spPr/>
    </dgm:pt>
    <dgm:pt modelId="{2D087405-98D1-41C2-B48A-2A2DFEE7854F}" type="pres">
      <dgm:prSet presAssocID="{6FB99FD2-FBC4-4929-9E6F-558F163FE68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42BB53-0F00-48E2-B7CA-B6DD3D46C819}" type="pres">
      <dgm:prSet presAssocID="{6FB99FD2-FBC4-4929-9E6F-558F163FE68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62FC0-04C3-488A-A3AD-4FB223775094}" type="pres">
      <dgm:prSet presAssocID="{EDF58EDC-656F-42EB-8B0C-78A7B3146D84}" presName="sp" presStyleCnt="0"/>
      <dgm:spPr/>
    </dgm:pt>
    <dgm:pt modelId="{E0B33398-ACAE-4B57-B82B-F8A0409134B7}" type="pres">
      <dgm:prSet presAssocID="{3EA957F1-CA2D-4CF5-8910-E35915DE21EE}" presName="composite" presStyleCnt="0"/>
      <dgm:spPr/>
    </dgm:pt>
    <dgm:pt modelId="{4FE96A3F-6602-42CF-9E6B-75C06A448306}" type="pres">
      <dgm:prSet presAssocID="{3EA957F1-CA2D-4CF5-8910-E35915DE21E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85616-7D7E-4A41-81B4-9C49F08C54C2}" type="pres">
      <dgm:prSet presAssocID="{3EA957F1-CA2D-4CF5-8910-E35915DE21E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A16784-966B-4BBE-B873-63A407BA2FF7}" type="presOf" srcId="{3EA957F1-CA2D-4CF5-8910-E35915DE21EE}" destId="{4FE96A3F-6602-42CF-9E6B-75C06A448306}" srcOrd="0" destOrd="0" presId="urn:microsoft.com/office/officeart/2005/8/layout/chevron2"/>
    <dgm:cxn modelId="{80B01C7A-5609-46BB-BBCE-AB08EF762BFD}" type="presOf" srcId="{A9614270-7116-458F-98FA-49795480AAAE}" destId="{8542BB53-0F00-48E2-B7CA-B6DD3D46C819}" srcOrd="0" destOrd="0" presId="urn:microsoft.com/office/officeart/2005/8/layout/chevron2"/>
    <dgm:cxn modelId="{4C34FC63-9F13-4E72-987D-0170E2FE3064}" srcId="{BCCC2BAF-5FAD-4738-AA35-D47487D90B6A}" destId="{8D3636F2-AFBA-4F87-91F2-40E3D71AD8AE}" srcOrd="0" destOrd="0" parTransId="{2E7F21EB-C00E-441E-B621-0BF3E842BFAC}" sibTransId="{DD8778B3-4016-40AB-B0DB-ABBA974AA035}"/>
    <dgm:cxn modelId="{B6766377-41BF-43D2-850F-F17FC5B9DF96}" srcId="{6FB99FD2-FBC4-4929-9E6F-558F163FE685}" destId="{A9614270-7116-458F-98FA-49795480AAAE}" srcOrd="0" destOrd="0" parTransId="{DCBF0C9A-0965-4DC3-BD7F-6825C8BC0A7E}" sibTransId="{426F14E1-D87E-42C5-AC61-12714143CFB8}"/>
    <dgm:cxn modelId="{2422D1C5-038F-436B-8468-134ADB64DF8B}" type="presOf" srcId="{BCCC2BAF-5FAD-4738-AA35-D47487D90B6A}" destId="{D0A01A59-83F5-4D6F-B1E3-ED5D7EE5656B}" srcOrd="0" destOrd="0" presId="urn:microsoft.com/office/officeart/2005/8/layout/chevron2"/>
    <dgm:cxn modelId="{CCA4E64A-AD28-4230-8C0B-66A6A4493D2D}" srcId="{82BE18CE-CD6B-4136-A5C0-F534AFC657DF}" destId="{3EA957F1-CA2D-4CF5-8910-E35915DE21EE}" srcOrd="2" destOrd="0" parTransId="{81F9035E-A2F1-48E3-95B4-EDF4905FB425}" sibTransId="{A468BD40-5A7B-48FF-91A7-1B25F0ABB696}"/>
    <dgm:cxn modelId="{E8CFDF1A-9C60-4B99-A753-9D821632059A}" type="presOf" srcId="{8D3636F2-AFBA-4F87-91F2-40E3D71AD8AE}" destId="{3720A878-E4A1-4019-AA94-11C46A9C58A6}" srcOrd="0" destOrd="0" presId="urn:microsoft.com/office/officeart/2005/8/layout/chevron2"/>
    <dgm:cxn modelId="{CA014F71-8B37-4E73-9415-0C815ED4B7D3}" srcId="{82BE18CE-CD6B-4136-A5C0-F534AFC657DF}" destId="{6FB99FD2-FBC4-4929-9E6F-558F163FE685}" srcOrd="1" destOrd="0" parTransId="{F311FF92-9DA7-46C3-B7F5-B8E1614B3DF3}" sibTransId="{EDF58EDC-656F-42EB-8B0C-78A7B3146D84}"/>
    <dgm:cxn modelId="{513C01DB-F856-494A-9705-DAB0B30469AF}" type="presOf" srcId="{F80E44EC-A273-4BAC-80D3-1945BD05D7F6}" destId="{38585616-7D7E-4A41-81B4-9C49F08C54C2}" srcOrd="0" destOrd="0" presId="urn:microsoft.com/office/officeart/2005/8/layout/chevron2"/>
    <dgm:cxn modelId="{C5EABC8A-20B8-4D7E-8CA1-A2C559057CC3}" srcId="{82BE18CE-CD6B-4136-A5C0-F534AFC657DF}" destId="{BCCC2BAF-5FAD-4738-AA35-D47487D90B6A}" srcOrd="0" destOrd="0" parTransId="{5B81E636-4009-4CBA-A7F4-E05F7A117246}" sibTransId="{FEB695F4-7F59-4344-9846-A590786B8415}"/>
    <dgm:cxn modelId="{4A75BE69-F02C-4B55-8A50-5C8F948ECCD7}" type="presOf" srcId="{82BE18CE-CD6B-4136-A5C0-F534AFC657DF}" destId="{BE4DD575-8DF7-4FB5-B146-CA7A136C9D25}" srcOrd="0" destOrd="0" presId="urn:microsoft.com/office/officeart/2005/8/layout/chevron2"/>
    <dgm:cxn modelId="{35C62BB9-44DD-444C-8D63-9728DB784BCD}" type="presOf" srcId="{6FB99FD2-FBC4-4929-9E6F-558F163FE685}" destId="{2D087405-98D1-41C2-B48A-2A2DFEE7854F}" srcOrd="0" destOrd="0" presId="urn:microsoft.com/office/officeart/2005/8/layout/chevron2"/>
    <dgm:cxn modelId="{10C8716F-A8D7-4813-836D-C615C3654214}" srcId="{3EA957F1-CA2D-4CF5-8910-E35915DE21EE}" destId="{F80E44EC-A273-4BAC-80D3-1945BD05D7F6}" srcOrd="0" destOrd="0" parTransId="{10FF37BA-035F-4344-AE88-5607E128F66F}" sibTransId="{C7C52DE9-D3F0-4714-8442-17B6B7C4173E}"/>
    <dgm:cxn modelId="{56D7A4E8-F4F5-4696-B1D6-84CC3687B75D}" type="presParOf" srcId="{BE4DD575-8DF7-4FB5-B146-CA7A136C9D25}" destId="{DD8E9211-6656-4741-B3C0-A3B75768AB41}" srcOrd="0" destOrd="0" presId="urn:microsoft.com/office/officeart/2005/8/layout/chevron2"/>
    <dgm:cxn modelId="{25B7AD1B-85A0-438C-B09B-AB0BF79548AE}" type="presParOf" srcId="{DD8E9211-6656-4741-B3C0-A3B75768AB41}" destId="{D0A01A59-83F5-4D6F-B1E3-ED5D7EE5656B}" srcOrd="0" destOrd="0" presId="urn:microsoft.com/office/officeart/2005/8/layout/chevron2"/>
    <dgm:cxn modelId="{95D52212-37E0-41D0-A6AD-7E80F21C97A2}" type="presParOf" srcId="{DD8E9211-6656-4741-B3C0-A3B75768AB41}" destId="{3720A878-E4A1-4019-AA94-11C46A9C58A6}" srcOrd="1" destOrd="0" presId="urn:microsoft.com/office/officeart/2005/8/layout/chevron2"/>
    <dgm:cxn modelId="{AAF0EE38-BA6A-4337-98D4-3EAC86A03940}" type="presParOf" srcId="{BE4DD575-8DF7-4FB5-B146-CA7A136C9D25}" destId="{0AAAA04B-1625-40B2-8685-26C9BAF686D8}" srcOrd="1" destOrd="0" presId="urn:microsoft.com/office/officeart/2005/8/layout/chevron2"/>
    <dgm:cxn modelId="{1B829439-BF82-443D-B8A7-63DA1C43E1C4}" type="presParOf" srcId="{BE4DD575-8DF7-4FB5-B146-CA7A136C9D25}" destId="{2F78040B-FE7B-4865-B5DD-C252D0C75FEE}" srcOrd="2" destOrd="0" presId="urn:microsoft.com/office/officeart/2005/8/layout/chevron2"/>
    <dgm:cxn modelId="{3923BE8A-BB4B-4C00-9D63-5BB17FFDE776}" type="presParOf" srcId="{2F78040B-FE7B-4865-B5DD-C252D0C75FEE}" destId="{2D087405-98D1-41C2-B48A-2A2DFEE7854F}" srcOrd="0" destOrd="0" presId="urn:microsoft.com/office/officeart/2005/8/layout/chevron2"/>
    <dgm:cxn modelId="{98C6D134-90F6-4158-ACFD-B6903CB869A0}" type="presParOf" srcId="{2F78040B-FE7B-4865-B5DD-C252D0C75FEE}" destId="{8542BB53-0F00-48E2-B7CA-B6DD3D46C819}" srcOrd="1" destOrd="0" presId="urn:microsoft.com/office/officeart/2005/8/layout/chevron2"/>
    <dgm:cxn modelId="{90A7D675-2278-4118-8BC7-604BA42FB7EF}" type="presParOf" srcId="{BE4DD575-8DF7-4FB5-B146-CA7A136C9D25}" destId="{0BA62FC0-04C3-488A-A3AD-4FB223775094}" srcOrd="3" destOrd="0" presId="urn:microsoft.com/office/officeart/2005/8/layout/chevron2"/>
    <dgm:cxn modelId="{B3916392-062F-4A6F-AA49-5D7ABD5BA80A}" type="presParOf" srcId="{BE4DD575-8DF7-4FB5-B146-CA7A136C9D25}" destId="{E0B33398-ACAE-4B57-B82B-F8A0409134B7}" srcOrd="4" destOrd="0" presId="urn:microsoft.com/office/officeart/2005/8/layout/chevron2"/>
    <dgm:cxn modelId="{37CF86D4-F8BB-46D5-A955-9B9E8A656CE5}" type="presParOf" srcId="{E0B33398-ACAE-4B57-B82B-F8A0409134B7}" destId="{4FE96A3F-6602-42CF-9E6B-75C06A448306}" srcOrd="0" destOrd="0" presId="urn:microsoft.com/office/officeart/2005/8/layout/chevron2"/>
    <dgm:cxn modelId="{178E05C6-D92C-4681-9781-7AB5043A0497}" type="presParOf" srcId="{E0B33398-ACAE-4B57-B82B-F8A0409134B7}" destId="{38585616-7D7E-4A41-81B4-9C49F08C54C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01A59-83F5-4D6F-B1E3-ED5D7EE5656B}">
      <dsp:nvSpPr>
        <dsp:cNvPr id="0" name=""/>
        <dsp:cNvSpPr/>
      </dsp:nvSpPr>
      <dsp:spPr>
        <a:xfrm rot="5400000">
          <a:off x="-168273" y="168855"/>
          <a:ext cx="1121825" cy="7852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-5400000">
        <a:off x="2" y="393220"/>
        <a:ext cx="785277" cy="336548"/>
      </dsp:txXfrm>
    </dsp:sp>
    <dsp:sp modelId="{3720A878-E4A1-4019-AA94-11C46A9C58A6}">
      <dsp:nvSpPr>
        <dsp:cNvPr id="0" name=""/>
        <dsp:cNvSpPr/>
      </dsp:nvSpPr>
      <dsp:spPr>
        <a:xfrm rot="5400000">
          <a:off x="2695053" y="-1909194"/>
          <a:ext cx="729186" cy="45487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Подготовительный</a:t>
          </a:r>
          <a:endParaRPr lang="ru-RU" sz="2600" kern="1200" dirty="0"/>
        </a:p>
      </dsp:txBody>
      <dsp:txXfrm rot="-5400000">
        <a:off x="785277" y="36178"/>
        <a:ext cx="4513142" cy="657994"/>
      </dsp:txXfrm>
    </dsp:sp>
    <dsp:sp modelId="{2D087405-98D1-41C2-B48A-2A2DFEE7854F}">
      <dsp:nvSpPr>
        <dsp:cNvPr id="0" name=""/>
        <dsp:cNvSpPr/>
      </dsp:nvSpPr>
      <dsp:spPr>
        <a:xfrm rot="5400000">
          <a:off x="-168273" y="1087708"/>
          <a:ext cx="1121825" cy="7852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-5400000">
        <a:off x="2" y="1312073"/>
        <a:ext cx="785277" cy="336548"/>
      </dsp:txXfrm>
    </dsp:sp>
    <dsp:sp modelId="{8542BB53-0F00-48E2-B7CA-B6DD3D46C819}">
      <dsp:nvSpPr>
        <dsp:cNvPr id="0" name=""/>
        <dsp:cNvSpPr/>
      </dsp:nvSpPr>
      <dsp:spPr>
        <a:xfrm rot="5400000">
          <a:off x="2695053" y="-990341"/>
          <a:ext cx="729186" cy="45487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hlinkClick xmlns:r="http://schemas.openxmlformats.org/officeDocument/2006/relationships" r:id="" action="ppaction://hlinksldjump"/>
            </a:rPr>
            <a:t>Основной</a:t>
          </a:r>
          <a:endParaRPr lang="ru-RU" sz="2600" kern="1200" dirty="0"/>
        </a:p>
      </dsp:txBody>
      <dsp:txXfrm rot="-5400000">
        <a:off x="785277" y="955031"/>
        <a:ext cx="4513142" cy="657994"/>
      </dsp:txXfrm>
    </dsp:sp>
    <dsp:sp modelId="{4FE96A3F-6602-42CF-9E6B-75C06A448306}">
      <dsp:nvSpPr>
        <dsp:cNvPr id="0" name=""/>
        <dsp:cNvSpPr/>
      </dsp:nvSpPr>
      <dsp:spPr>
        <a:xfrm rot="5400000">
          <a:off x="-168273" y="2006561"/>
          <a:ext cx="1121825" cy="7852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-5400000">
        <a:off x="2" y="2230926"/>
        <a:ext cx="785277" cy="336548"/>
      </dsp:txXfrm>
    </dsp:sp>
    <dsp:sp modelId="{38585616-7D7E-4A41-81B4-9C49F08C54C2}">
      <dsp:nvSpPr>
        <dsp:cNvPr id="0" name=""/>
        <dsp:cNvSpPr/>
      </dsp:nvSpPr>
      <dsp:spPr>
        <a:xfrm rot="5400000">
          <a:off x="2695053" y="-71488"/>
          <a:ext cx="729186" cy="45487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hlinkClick xmlns:r="http://schemas.openxmlformats.org/officeDocument/2006/relationships" r:id="" action="ppaction://hlinksldjump"/>
            </a:rPr>
            <a:t>Заключительный</a:t>
          </a:r>
          <a:endParaRPr lang="ru-RU" sz="2600" kern="1200" dirty="0"/>
        </a:p>
      </dsp:txBody>
      <dsp:txXfrm rot="-5400000">
        <a:off x="785277" y="1873884"/>
        <a:ext cx="4513142" cy="657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slide" Target="slide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slide" Target="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andia.ru/text/81/226/images/img2_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11430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Филиал №1 «Лесная полянка» </a:t>
            </a:r>
          </a:p>
          <a:p>
            <a:pPr algn="ctr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Муниципального бюджетного дошкольного образовательного </a:t>
            </a:r>
          </a:p>
          <a:p>
            <a:pPr algn="ctr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учреждения детского сада №124 города Пензы «Гномик»</a:t>
            </a:r>
          </a:p>
          <a:p>
            <a:pPr algn="ctr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Познавательно-творческий проект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«Копилка витаминов»</a:t>
            </a:r>
          </a:p>
          <a:p>
            <a:pPr algn="ctr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Воспитатели: Журавлева Н.А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    Зюзина И.А. </a:t>
            </a:r>
          </a:p>
          <a:p>
            <a:pPr algn="ctr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2022 год                             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s://1.bp.blogspot.com/-h6klBeBv9ZM/YM6BpOtSRDI/AAAAAAAABGk/BNBp10ihfZs19magGlJYF39dHVotDuRhQCLcBGAsYHQ/s1920/1c22615d-b41f-42fe-a1f4-969545bfb075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88756" y="-5229285"/>
            <a:ext cx="928693" cy="1085857"/>
          </a:xfrm>
          <a:prstGeom prst="rect">
            <a:avLst/>
          </a:prstGeom>
          <a:noFill/>
        </p:spPr>
      </p:pic>
      <p:pic>
        <p:nvPicPr>
          <p:cNvPr id="1031" name="Picture 7" descr="C:\Users\Надя\Desktop\журавлева\картинка солнышко для презентации 2 тыс изображений найдено в Яндекс.Картинках_files\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365" y="476672"/>
            <a:ext cx="1630650" cy="15001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andia.ru/text/81/226/images/img2_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0001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Этапы проекта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000241"/>
            <a:ext cx="7143800" cy="357189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3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285984" y="2428868"/>
          <a:ext cx="5334016" cy="296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1" descr="C:\Users\Надя\Desktop\журавлева\картинка солнышко для презентации 2 тыс изображений найдено в Яндекс.Картинках_files\_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62" y="714356"/>
            <a:ext cx="1714512" cy="1577351"/>
          </a:xfrm>
          <a:prstGeom prst="rect">
            <a:avLst/>
          </a:prstGeom>
          <a:noFill/>
        </p:spPr>
      </p:pic>
      <p:sp>
        <p:nvSpPr>
          <p:cNvPr id="7" name="Овал 6">
            <a:hlinkClick r:id="rId9" action="ppaction://hlinksldjump"/>
          </p:cNvPr>
          <p:cNvSpPr/>
          <p:nvPr/>
        </p:nvSpPr>
        <p:spPr>
          <a:xfrm>
            <a:off x="1214414" y="471488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andia.ru/text/81/226/images/img2_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00013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Вместе с родителями 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дети ищут информацию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о пользе овощей и фруктов  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214554"/>
            <a:ext cx="7143800" cy="335758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3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 descr="C:\Users\Надя\Desktop\журавлева\картинка солнышко для презентации 2 тыс изображений найдено в Яндекс.Картинках_files\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714356"/>
            <a:ext cx="1714512" cy="1577351"/>
          </a:xfrm>
          <a:prstGeom prst="rect">
            <a:avLst/>
          </a:prstGeom>
          <a:noFill/>
        </p:spPr>
      </p:pic>
      <p:sp>
        <p:nvSpPr>
          <p:cNvPr id="21506" name="AutoShape 2" descr="https://fsd.multiurok.ru/html/2020/10/12/s_5f8435831db89/1537318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E:\ДОУ\Курсы в педколледже-2021\ПР\фото старшая группа\IMG-20221007-WA0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56269"/>
            <a:ext cx="3499755" cy="333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andia.ru/text/81/226/images/img2_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42984"/>
            <a:ext cx="7571184" cy="10001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Вместе с родителями 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дети  создают страницу рецептов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214554"/>
            <a:ext cx="7143800" cy="335758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3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 descr="C:\Users\Надя\Desktop\журавлева\картинка солнышко для презентации 2 тыс изображений найдено в Яндекс.Картинках_files\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714356"/>
            <a:ext cx="1714512" cy="1577351"/>
          </a:xfrm>
          <a:prstGeom prst="rect">
            <a:avLst/>
          </a:prstGeom>
          <a:noFill/>
        </p:spPr>
      </p:pic>
      <p:sp>
        <p:nvSpPr>
          <p:cNvPr id="21506" name="AutoShape 2" descr="https://fsd.multiurok.ru/html/2020/10/12/s_5f8435831db89/1537318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E:\ДОУ\Курсы в педколледже-2021\ПР\фото старшая группа\IMG_20221012_1255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496855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andia.ru/text/81/226/images/img2_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0596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Беседа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ru-RU" sz="2400" dirty="0"/>
              <a:t>Еда вкусная и полезная  -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ч</a:t>
            </a:r>
            <a:r>
              <a:rPr lang="ru-RU" sz="2400" dirty="0" smtClean="0"/>
              <a:t>то </a:t>
            </a:r>
            <a:r>
              <a:rPr lang="ru-RU" sz="2400" dirty="0"/>
              <a:t>на грядке растет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»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214554"/>
            <a:ext cx="7143800" cy="335758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3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 descr="C:\Users\Надя\Desktop\журавлева\картинка солнышко для презентации 2 тыс изображений найдено в Яндекс.Картинках_files\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857232"/>
            <a:ext cx="1714512" cy="1577351"/>
          </a:xfrm>
          <a:prstGeom prst="rect">
            <a:avLst/>
          </a:prstGeom>
          <a:noFill/>
        </p:spPr>
      </p:pic>
      <p:sp>
        <p:nvSpPr>
          <p:cNvPr id="21506" name="AutoShape 2" descr="https://fsd.multiurok.ru/html/2020/10/12/s_5f8435831db89/1537318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Овал 8">
            <a:hlinkClick r:id="rId4" action="ppaction://hlinksldjump"/>
          </p:cNvPr>
          <p:cNvSpPr/>
          <p:nvPr/>
        </p:nvSpPr>
        <p:spPr>
          <a:xfrm>
            <a:off x="1214414" y="471488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E:\ДОУ\старшая группа\фото 2022\занятия\познават разв\IMG_20221003_0910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5616624" cy="356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andia.ru/text/81/226/images/img2_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1196752"/>
            <a:ext cx="5526981" cy="10081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Рисование на тему :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«Загадки с грядки»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214554"/>
            <a:ext cx="7143800" cy="335758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3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 descr="C:\Users\Надя\Desktop\журавлева\картинка солнышко для презентации 2 тыс изображений найдено в Яндекс.Картинках_files\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857232"/>
            <a:ext cx="1714512" cy="1577351"/>
          </a:xfrm>
          <a:prstGeom prst="rect">
            <a:avLst/>
          </a:prstGeom>
          <a:noFill/>
        </p:spPr>
      </p:pic>
      <p:sp>
        <p:nvSpPr>
          <p:cNvPr id="21506" name="AutoShape 2" descr="https://fsd.multiurok.ru/html/2020/10/12/s_5f8435831db89/1537318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E:\ДОУ\старшая группа\фото 2022\занятия\рисование\IMG-20221006-WA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400068"/>
            <a:ext cx="2592288" cy="318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ДОУ\старшая группа\фото 2022\занятия\рисование\IMG-20221006-WA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34444"/>
            <a:ext cx="3384376" cy="24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andia.ru/text/81/226/images/img2_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0001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Аппликация на тему: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«Книга рецептов «Копилка витаминов»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214554"/>
            <a:ext cx="7143800" cy="335758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3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 descr="C:\Users\Надя\Desktop\журавлева\картинка солнышко для презентации 2 тыс изображений найдено в Яндекс.Картинках_files\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593" y="404664"/>
            <a:ext cx="1714512" cy="1577351"/>
          </a:xfrm>
          <a:prstGeom prst="rect">
            <a:avLst/>
          </a:prstGeom>
          <a:noFill/>
        </p:spPr>
      </p:pic>
      <p:sp>
        <p:nvSpPr>
          <p:cNvPr id="21506" name="AutoShape 2" descr="https://fsd.multiurok.ru/html/2020/10/12/s_5f8435831db89/1537318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8" name="AutoShape 2" descr="https://cdn1.imgbb.ru/preview/r/q43VfWFYB1KraZ_t3YHVZw/1080x-/user/74/743895/201702/fb20f946a3e89ac66077c4dd47ea30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E:\ДОУ\старшая группа\фото 2022\занятия\аппликация\IMG-60a03fb3a27090599af7821b0ea0c3bc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310" y="2654914"/>
            <a:ext cx="388843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ДОУ\старшая группа\фото 2022\занятия\аппликация\IMG-aacdf3364f639394b60bb1777981ebec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374" y="2204863"/>
            <a:ext cx="2530994" cy="326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andia.ru/text/81/226/images/img2_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42984"/>
            <a:ext cx="7787208" cy="100013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Arial" pitchFamily="34" charset="0"/>
                <a:cs typeface="Arial" pitchFamily="34" charset="0"/>
              </a:rPr>
              <a:t>Самостоятельная  деятельность:  </a:t>
            </a:r>
            <a:br>
              <a:rPr lang="ru-RU" sz="2700" dirty="0" smtClean="0"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latin typeface="Arial" pitchFamily="34" charset="0"/>
                <a:cs typeface="Arial" pitchFamily="34" charset="0"/>
              </a:rPr>
              <a:t>дидактическая игра "Собирай-ка"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214554"/>
            <a:ext cx="7143800" cy="335758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3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 descr="C:\Users\Надя\Desktop\журавлева\картинка солнышко для презентации 2 тыс изображений найдено в Яндекс.Картинках_files\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692696"/>
            <a:ext cx="1714512" cy="1577351"/>
          </a:xfrm>
          <a:prstGeom prst="rect">
            <a:avLst/>
          </a:prstGeom>
          <a:noFill/>
        </p:spPr>
      </p:pic>
      <p:sp>
        <p:nvSpPr>
          <p:cNvPr id="21506" name="AutoShape 2" descr="https://fsd.multiurok.ru/html/2020/10/12/s_5f8435831db89/1537318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8" name="AutoShape 2" descr="https://cdn1.imgbb.ru/preview/r/q43VfWFYB1KraZ_t3YHVZw/1080x-/user/74/743895/201702/fb20f946a3e89ac66077c4dd47ea30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E:\ДОУ\старшая группа\фото 2022\дигры\IMG-20221003-WA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1988840"/>
            <a:ext cx="459141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andia.ru/text/81/226/images/img2_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552" y="23126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340768"/>
            <a:ext cx="7283152" cy="107329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Arial" pitchFamily="34" charset="0"/>
                <a:cs typeface="Arial" pitchFamily="34" charset="0"/>
              </a:rPr>
              <a:t>Самостоятельные сюжетно-ролевые игры </a:t>
            </a:r>
            <a:br>
              <a:rPr lang="ru-RU" sz="2700" dirty="0" smtClean="0"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latin typeface="Arial" pitchFamily="34" charset="0"/>
                <a:cs typeface="Arial" pitchFamily="34" charset="0"/>
              </a:rPr>
              <a:t>на тему: "Магазин "Овощи-фрукты"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214554"/>
            <a:ext cx="7143800" cy="335758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3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 descr="C:\Users\Надя\Desktop\журавлева\картинка солнышко для презентации 2 тыс изображений найдено в Яндекс.Картинках_files\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5" y="836712"/>
            <a:ext cx="1656184" cy="1577351"/>
          </a:xfrm>
          <a:prstGeom prst="rect">
            <a:avLst/>
          </a:prstGeom>
          <a:noFill/>
        </p:spPr>
      </p:pic>
      <p:sp>
        <p:nvSpPr>
          <p:cNvPr id="21506" name="AutoShape 2" descr="https://fsd.multiurok.ru/html/2020/10/12/s_5f8435831db89/1537318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8" name="AutoShape 2" descr="https://cdn1.imgbb.ru/preview/r/q43VfWFYB1KraZ_t3YHVZw/1080x-/user/74/743895/201702/fb20f946a3e89ac66077c4dd47ea30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E:\ДОУ\старшая группа\фото 2022\сюж игры\IMG_20221007_1618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0102" y="2492897"/>
            <a:ext cx="3600401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ДОУ\старшая группа\фото 2022\сюж игры\IMG_20221007_1642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80008" y="2528904"/>
            <a:ext cx="360040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andia.ru/text/81/226/images/img2_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 smtClean="0"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Продукт проекта</a:t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latin typeface="Arial" pitchFamily="34" charset="0"/>
                <a:cs typeface="Arial" pitchFamily="34" charset="0"/>
              </a:rPr>
              <a:t>Книга рецептов «Копилка витаминов»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214554"/>
            <a:ext cx="7143800" cy="335758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3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 descr="C:\Users\Надя\Desktop\журавлева\картинка солнышко для презентации 2 тыс изображений найдено в Яндекс.Картинках_files\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16" y="404664"/>
            <a:ext cx="1714512" cy="1577351"/>
          </a:xfrm>
          <a:prstGeom prst="rect">
            <a:avLst/>
          </a:prstGeom>
          <a:noFill/>
        </p:spPr>
      </p:pic>
      <p:sp>
        <p:nvSpPr>
          <p:cNvPr id="21506" name="AutoShape 2" descr="https://fsd.multiurok.ru/html/2020/10/12/s_5f8435831db89/1537318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8" name="AutoShape 2" descr="https://cdn1.imgbb.ru/preview/r/q43VfWFYB1KraZ_t3YHVZw/1080x-/user/74/743895/201702/fb20f946a3e89ac66077c4dd47ea30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Овал 10">
            <a:hlinkClick r:id="rId4" action="ppaction://hlinksldjump"/>
          </p:cNvPr>
          <p:cNvSpPr/>
          <p:nvPr/>
        </p:nvSpPr>
        <p:spPr>
          <a:xfrm>
            <a:off x="1428728" y="464344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E:\ДОУ\старшая группа\фото 2022\занятия\аппликация\IMG-8cb0feeb0b8e2d457078183cf438a2c3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25" y="1982015"/>
            <a:ext cx="432048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andia.ru/text/81/226/images/img2_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 smtClean="0">
                <a:latin typeface="Arial" pitchFamily="34" charset="0"/>
                <a:cs typeface="Arial" pitchFamily="34" charset="0"/>
              </a:rPr>
            </a:br>
            <a:r>
              <a:rPr lang="ru-RU" sz="2700" dirty="0"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Степень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достижения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поставленной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цели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214554"/>
            <a:ext cx="7143800" cy="335758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3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 descr="C:\Users\Надя\Desktop\журавлева\картинка солнышко для презентации 2 тыс изображений найдено в Яндекс.Картинках_files\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857232"/>
            <a:ext cx="1714512" cy="1577351"/>
          </a:xfrm>
          <a:prstGeom prst="rect">
            <a:avLst/>
          </a:prstGeom>
          <a:noFill/>
        </p:spPr>
      </p:pic>
      <p:sp>
        <p:nvSpPr>
          <p:cNvPr id="21506" name="AutoShape 2" descr="https://fsd.multiurok.ru/html/2020/10/12/s_5f8435831db89/1537318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8" name="AutoShape 2" descr="https://cdn1.imgbb.ru/preview/r/q43VfWFYB1KraZ_t3YHVZw/1080x-/user/74/743895/201702/fb20f946a3e89ac66077c4dd47ea30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723412"/>
              </p:ext>
            </p:extLst>
          </p:nvPr>
        </p:nvGraphicFramePr>
        <p:xfrm>
          <a:off x="1907704" y="2132856"/>
          <a:ext cx="5629275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Диаграмма" r:id="rId5" imgW="5629320" imgH="3781372" progId="MSGraph.Chart.8">
                  <p:embed followColorScheme="full"/>
                </p:oleObj>
              </mc:Choice>
              <mc:Fallback>
                <p:oleObj name="Диаграмма" r:id="rId5" imgW="5629320" imgH="3781372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7704" y="2132856"/>
                        <a:ext cx="5629275" cy="3781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831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andia.ru/text/81/226/images/img2_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916154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Актуальность проекта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844824"/>
            <a:ext cx="8003232" cy="50131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После 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чтения   стихотворения 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Нехочуха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». У детей завязался разговор  на тему: «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Почему 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Нехочуха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бледный, вялый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и  как ему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    помочь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».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</a:t>
            </a:r>
          </a:p>
          <a:p>
            <a:pPr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Детям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понравился вариант с приготовлением блюд из овощей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и     фруктов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но сами дети не умеют готовить.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Воспитатель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предложила детям поучаствовать в проекте и  с помощью родителей сделать книгу рецептов "Копилка 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витаминов».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ctr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s://1.bp.blogspot.com/-h6klBeBv9ZM/YM6BpOtSRDI/AAAAAAAABGk/BNBp10ihfZs19magGlJYF39dHVotDuRhQCLcBGAsYHQ/s1920/1c22615d-b41f-42fe-a1f4-969545bfb075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88756" y="-5229285"/>
            <a:ext cx="928693" cy="1085857"/>
          </a:xfrm>
          <a:prstGeom prst="rect">
            <a:avLst/>
          </a:prstGeom>
          <a:noFill/>
        </p:spPr>
      </p:pic>
      <p:pic>
        <p:nvPicPr>
          <p:cNvPr id="1031" name="Picture 7" descr="C:\Users\Надя\Desktop\журавлева\картинка солнышко для презентации 2 тыс изображений найдено в Яндекс.Картинках_files\_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72520"/>
            <a:ext cx="1630650" cy="1500198"/>
          </a:xfrm>
          <a:prstGeom prst="rect">
            <a:avLst/>
          </a:prstGeom>
          <a:noFill/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192331"/>
              </p:ext>
            </p:extLst>
          </p:nvPr>
        </p:nvGraphicFramePr>
        <p:xfrm>
          <a:off x="1979712" y="2228850"/>
          <a:ext cx="470535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Диаграмма" r:id="rId6" imgW="4705200" imgH="2400180" progId="MSGraph.Chart.8">
                  <p:embed followColorScheme="full"/>
                </p:oleObj>
              </mc:Choice>
              <mc:Fallback>
                <p:oleObj name="Диаграмма" r:id="rId6" imgW="4705200" imgH="240018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79712" y="2228850"/>
                        <a:ext cx="4705350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371957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andia.ru/text/81/226/images/img2_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928670"/>
            <a:ext cx="7427168" cy="91615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Практическая значимость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Принимая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участие в проекте,  дети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узнают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 * 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о здоровом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питании 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 *  повторяют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знания об овощах и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фруктах 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  * формиру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е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тся  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сознательное отношение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  к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выбору продуктов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 питания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s://1.bp.blogspot.com/-h6klBeBv9ZM/YM6BpOtSRDI/AAAAAAAABGk/BNBp10ihfZs19magGlJYF39dHVotDuRhQCLcBGAsYHQ/s1920/1c22615d-b41f-42fe-a1f4-969545bfb075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88756" y="-5229285"/>
            <a:ext cx="928693" cy="1085857"/>
          </a:xfrm>
          <a:prstGeom prst="rect">
            <a:avLst/>
          </a:prstGeom>
          <a:noFill/>
        </p:spPr>
      </p:pic>
      <p:pic>
        <p:nvPicPr>
          <p:cNvPr id="1031" name="Picture 7" descr="C:\Users\Надя\Desktop\журавлева\картинка солнышко для презентации 2 тыс изображений найдено в Яндекс.Картинках_files\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72520"/>
            <a:ext cx="1630650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588013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andia.ru/text/81/226/images/img2_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0001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Цель проекта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357430"/>
            <a:ext cx="7499176" cy="376873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Изготовление  книги рецептов </a:t>
            </a:r>
          </a:p>
          <a:p>
            <a:pPr algn="ctr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«Копилка витаминов» в процессе </a:t>
            </a:r>
          </a:p>
          <a:p>
            <a:pPr algn="ctr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проектной деятельности детей, родителей и воспитателя</a:t>
            </a:r>
            <a:r>
              <a:rPr lang="ru-RU" dirty="0" smtClean="0"/>
              <a:t>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1" name="Picture 1" descr="C:\Users\Надя\Desktop\журавлева\картинка солнышко для презентации 2 тыс изображений найдено в Яндекс.Картинках_files\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714356"/>
            <a:ext cx="1714512" cy="1577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andia.ru/text/81/226/images/img2_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13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42984"/>
            <a:ext cx="7787208" cy="10001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Проблемный вопрос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420888"/>
            <a:ext cx="7931224" cy="37052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«Как   сделать  книгу рецептов </a:t>
            </a:r>
          </a:p>
          <a:p>
            <a:pPr algn="ctr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«Копилка витаминов»?»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Надя\Desktop\журавлева\png-transparent-person-holding-red-question-mark-illustration-question-mark-steemit-information-three-dimensional-villain-by-a-question-mark-3d-three-dimensional-villai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645024"/>
            <a:ext cx="2071702" cy="1928826"/>
          </a:xfrm>
          <a:prstGeom prst="rect">
            <a:avLst/>
          </a:prstGeom>
          <a:noFill/>
        </p:spPr>
      </p:pic>
      <p:pic>
        <p:nvPicPr>
          <p:cNvPr id="6" name="Picture 1" descr="C:\Users\Надя\Desktop\журавлева\картинка солнышко для презентации 2 тыс изображений найдено в Яндекс.Картинках_files\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928670"/>
            <a:ext cx="1714512" cy="1577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andia.ru/text/81/226/images/img2_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42984"/>
            <a:ext cx="7931224" cy="10001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Задачи для детей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000241"/>
            <a:ext cx="7143800" cy="38576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* Спросить у мамы , какой рецепт овощного или фруктового блюда она знает.</a:t>
            </a:r>
          </a:p>
          <a:p>
            <a:pPr marL="0" indent="0">
              <a:buNone/>
            </a:pPr>
            <a:r>
              <a:rPr lang="ru-RU" sz="2400" smtClean="0">
                <a:latin typeface="Arial" pitchFamily="34" charset="0"/>
                <a:cs typeface="Arial" pitchFamily="34" charset="0"/>
              </a:rPr>
              <a:t>* Вместе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 родителями найти информацию о пользе овощей и фруктов.</a:t>
            </a:r>
          </a:p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* Поиграть в д/игру " Собирай-ка", с/р игры "Магазин "Овощи-фрукты».</a:t>
            </a:r>
          </a:p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*Выучить загадки об овощах и фруктах.</a:t>
            </a:r>
          </a:p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* Принять участие в изготовлении  книги рецептов «Копилка витаминов».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 descr="C:\Users\Надя\Desktop\журавлева\картинка солнышко для презентации 2 тыс изображений найдено в Яндекс.Картинках_files\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857232"/>
            <a:ext cx="1714512" cy="1577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andia.ru/text/81/226/images/img2_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142984"/>
            <a:ext cx="7543824" cy="10001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Задачи для  родителей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000241"/>
            <a:ext cx="7143800" cy="357189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* Познакомиться с планом работы по проекту в родительском чате  .</a:t>
            </a:r>
          </a:p>
          <a:p>
            <a:pPr marL="0" indent="0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* Рассказать детям  рецепт овощного или фруктового блюда.</a:t>
            </a:r>
          </a:p>
          <a:p>
            <a:pPr marL="0" indent="0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* Сделать  страничку  со своим рецептом для книги "Копилка витаминов».</a:t>
            </a:r>
          </a:p>
          <a:p>
            <a:pPr marL="0" indent="0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* Посмотреть  книгу, сделанную руками детей и родителей.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 descr="C:\Users\Надя\Desktop\журавлева\картинка солнышко для презентации 2 тыс изображений найдено в Яндекс.Картинках_files\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000108"/>
            <a:ext cx="1714512" cy="1577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andia.ru/text/81/226/images/img2_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42984"/>
            <a:ext cx="7427168" cy="10001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Задачи для   воспитателей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000241"/>
            <a:ext cx="7143800" cy="357189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3800" dirty="0" smtClean="0">
                <a:latin typeface="Arial" pitchFamily="34" charset="0"/>
                <a:cs typeface="Arial" pitchFamily="34" charset="0"/>
              </a:rPr>
              <a:t>*Опубликовать план работы  по проекту   в родительском чате.</a:t>
            </a:r>
          </a:p>
          <a:p>
            <a:pPr marL="0" indent="0">
              <a:buNone/>
            </a:pPr>
            <a:r>
              <a:rPr lang="ru-RU" sz="3800" dirty="0" smtClean="0">
                <a:latin typeface="Arial" pitchFamily="34" charset="0"/>
                <a:cs typeface="Arial" pitchFamily="34" charset="0"/>
              </a:rPr>
              <a:t>*Познакомить детей с  понятием "витамины" и их значением для здоровья человека.</a:t>
            </a:r>
          </a:p>
          <a:p>
            <a:pPr marL="0" indent="0">
              <a:buNone/>
            </a:pPr>
            <a:r>
              <a:rPr lang="ru-RU" sz="3800" dirty="0" smtClean="0">
                <a:latin typeface="Arial" pitchFamily="34" charset="0"/>
                <a:cs typeface="Arial" pitchFamily="34" charset="0"/>
              </a:rPr>
              <a:t>* Создать условия для продуктивной деятельности . Рисование на тему: « Загадки с грядки ». Аппликация на тему: «Создание книги рецептов «Копилка витаминов».</a:t>
            </a:r>
          </a:p>
          <a:p>
            <a:pPr marL="0" indent="0">
              <a:buNone/>
            </a:pPr>
            <a:r>
              <a:rPr lang="ru-RU" sz="3800" dirty="0" smtClean="0">
                <a:latin typeface="Arial" pitchFamily="34" charset="0"/>
                <a:cs typeface="Arial" pitchFamily="34" charset="0"/>
              </a:rPr>
              <a:t>*Закрепить знания  об овощах и фруктах  в д/игре  " Собирай-ка"</a:t>
            </a:r>
          </a:p>
          <a:p>
            <a:pPr marL="0" indent="0">
              <a:buNone/>
            </a:pPr>
            <a:r>
              <a:rPr lang="ru-RU" sz="3800" dirty="0" smtClean="0">
                <a:latin typeface="Arial" pitchFamily="34" charset="0"/>
                <a:cs typeface="Arial" pitchFamily="34" charset="0"/>
              </a:rPr>
              <a:t>*Создать условия для   самостоятельных с/р игр на тему :  "Магазин "Овощи-фрукты"</a:t>
            </a:r>
          </a:p>
          <a:p>
            <a:pPr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 descr="C:\Users\Надя\Desktop\журавлева\картинка солнышко для презентации 2 тыс изображений найдено в Яндекс.Картинках_files\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714356"/>
            <a:ext cx="1714512" cy="1577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andia.ru/text/81/226/images/img2_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42984"/>
            <a:ext cx="7427168" cy="10001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Участники проекта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000241"/>
            <a:ext cx="7143800" cy="357189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*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Дети  старшей группы </a:t>
            </a:r>
          </a:p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одители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                         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Воспитатели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 descr="C:\Users\Надя\Desktop\журавлева\картинка солнышко для презентации 2 тыс изображений найдено в Яндекс.Картинках_files\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714356"/>
            <a:ext cx="1714512" cy="1577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748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412</Words>
  <Application>Microsoft Office PowerPoint</Application>
  <PresentationFormat>Экран (4:3)</PresentationFormat>
  <Paragraphs>96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Диаграмма</vt:lpstr>
      <vt:lpstr> </vt:lpstr>
      <vt:lpstr>Актуальность проекта </vt:lpstr>
      <vt:lpstr> Практическая значимость</vt:lpstr>
      <vt:lpstr> Цель проекта</vt:lpstr>
      <vt:lpstr>  Проблемный вопрос</vt:lpstr>
      <vt:lpstr>  Задачи для детей</vt:lpstr>
      <vt:lpstr>  Задачи для  родителей</vt:lpstr>
      <vt:lpstr>  Задачи для   воспитателей</vt:lpstr>
      <vt:lpstr>   Участники проекта</vt:lpstr>
      <vt:lpstr>   Этапы проекта</vt:lpstr>
      <vt:lpstr>Вместе с родителями   дети ищут информацию  о пользе овощей и фруктов    </vt:lpstr>
      <vt:lpstr>Вместе с родителями   дети  создают страницу рецептов</vt:lpstr>
      <vt:lpstr>Беседа  «Еда вкусная и полезная  - что на грядке растет  » </vt:lpstr>
      <vt:lpstr> Рисование на тему :   «Загадки с грядки» </vt:lpstr>
      <vt:lpstr>            Аппликация на тему: «Книга рецептов «Копилка витаминов»</vt:lpstr>
      <vt:lpstr>Самостоятельная  деятельность:   дидактическая игра "Собирай-ка"             </vt:lpstr>
      <vt:lpstr>Самостоятельные сюжетно-ролевые игры  на тему: "Магазин "Овощи-фрукты"               </vt:lpstr>
      <vt:lpstr>  Продукт проекта Книга рецептов «Копилка витаминов»               </vt:lpstr>
      <vt:lpstr>   Степень достижения  поставленной цели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Филиал №1 «Лесная полянка»</dc:title>
  <dc:creator>Надя</dc:creator>
  <cp:lastModifiedBy>Надежда</cp:lastModifiedBy>
  <cp:revision>69</cp:revision>
  <dcterms:created xsi:type="dcterms:W3CDTF">2021-11-13T14:33:43Z</dcterms:created>
  <dcterms:modified xsi:type="dcterms:W3CDTF">2022-10-12T18:20:25Z</dcterms:modified>
</cp:coreProperties>
</file>